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71" r:id="rId4"/>
    <p:sldId id="277" r:id="rId5"/>
    <p:sldId id="279" r:id="rId6"/>
    <p:sldId id="278" r:id="rId7"/>
    <p:sldId id="257" r:id="rId8"/>
    <p:sldId id="258" r:id="rId9"/>
    <p:sldId id="276" r:id="rId10"/>
    <p:sldId id="261" r:id="rId11"/>
    <p:sldId id="260" r:id="rId12"/>
    <p:sldId id="280" r:id="rId13"/>
    <p:sldId id="281" r:id="rId14"/>
    <p:sldId id="274" r:id="rId15"/>
    <p:sldId id="282" r:id="rId16"/>
    <p:sldId id="275" r:id="rId17"/>
    <p:sldId id="266" r:id="rId18"/>
    <p:sldId id="267" r:id="rId19"/>
    <p:sldId id="264" r:id="rId20"/>
    <p:sldId id="268" r:id="rId21"/>
    <p:sldId id="27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00"/>
  </p:normalViewPr>
  <p:slideViewPr>
    <p:cSldViewPr snapToGrid="0" snapToObjects="1">
      <p:cViewPr varScale="1">
        <p:scale>
          <a:sx n="85" d="100"/>
          <a:sy n="85" d="100"/>
        </p:scale>
        <p:origin x="10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51190-098A-AA40-B064-8D7AD585893A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E759C-0D9F-7A4E-A78F-F481921A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9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67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Graphs are all after cleaned up data. already cut out &lt;25, ’other’ gendered person, added in BMIs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2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Greater percentage of stroke patients have higher degree of heart disease and hypertension than non-stroke patients. Surprising how many patients have hypertension but no stroke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8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Ages cut because there were few stroke victims</a:t>
            </a:r>
          </a:p>
          <a:p>
            <a:r>
              <a:rPr lang="en-US" dirty="0"/>
              <a:t>Why did we choose these models: </a:t>
            </a:r>
          </a:p>
          <a:p>
            <a:r>
              <a:rPr lang="en-US" dirty="0"/>
              <a:t>Logistic regression – basic classification model</a:t>
            </a:r>
          </a:p>
          <a:p>
            <a:r>
              <a:rPr lang="en-US" dirty="0"/>
              <a:t>Random Forest – tree based decision making model</a:t>
            </a:r>
          </a:p>
          <a:p>
            <a:r>
              <a:rPr lang="en-US" dirty="0"/>
              <a:t>Neural Network – deep learning model, would this perform better</a:t>
            </a:r>
          </a:p>
          <a:p>
            <a:r>
              <a:rPr lang="en-US" dirty="0"/>
              <a:t>SVM – linear classifier similar to Logistic Regression but trained using hinge loss. Logistic Regression is more of a curve. Maximizes the “margin” for linearly separable datasets. Margin: distance from the boundary to the closest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2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 Method for feature selection shows most important features are age, </a:t>
            </a:r>
            <a:r>
              <a:rPr lang="en-US" dirty="0" err="1"/>
              <a:t>glucose_level</a:t>
            </a:r>
            <a:r>
              <a:rPr lang="en-US" dirty="0"/>
              <a:t>, heart disease, and to a lesser degree ’Private’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10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 tuned logistic regression model is slightly overfitted, but performs well for recall in the test sample.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5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data outperformed train data. Model didn’t overfit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38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didn’t include degree of hypertension, diabetes, ethnicities, or any other genetic risk factors for stroke. The addition of these factors plus others could make for a more robust stroke prediction dataset.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0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D165-8CB4-4642-B175-F09DEAC0B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167B5-C263-C14D-8437-F33F0C916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1B58-CF2C-BE49-91C6-53A921FC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C4CC0-65B1-5644-A406-96C9558F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2D72A-D252-AC43-820D-F6384BDD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0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891E-956B-F54F-92DA-F55DE00A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6A78B-2DFB-AE47-9220-1C2AE1E61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5EF90-B6F0-1048-97B5-FC5CAADBD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B086-54E1-6D44-9781-C5947E4D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6074-2B50-3347-98E0-B9AC384A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3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0983B3-B4B8-4241-B6D0-E393E051B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5313E-CE59-0244-A154-47DB88E69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1FF83-A53B-5740-8BEE-91124369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87B59-9E40-C549-9EAA-7E9D1A37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AAA16-146A-9C40-9388-AFDB32D2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D87A-20F5-424F-8099-B1D1309B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563C7-2D04-B145-AC14-709FC574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8AF97-31EA-4A45-AB50-A620EDD0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D87CB-A394-8D4E-BED7-97EFFA2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5A7A-4B97-FD40-8CB2-82B45D54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9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0628-473D-324E-B4D7-9C9C14B1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F66B8-01B9-9849-9845-47AB4196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9738F-7F65-AD47-B177-B6E8DE67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35F96-9F6A-0A44-AB0B-2DF78824A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A79E0-48FF-E645-8DA2-DD346A04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6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5AA4-AD84-C347-AF03-FF8CE2FD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AED1-9C26-334B-BDBA-3C25DF020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63672-0465-FF49-8ABC-A71DDE588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9F210-B942-7040-84C7-D61355F0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B34D4-B2EC-5445-81DC-4A6AAED7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A4B1D-60B7-BF42-89B5-3CF9E29F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62DA-8962-B54A-B980-ACBE7FD0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A20DC-1E63-C046-9CAE-A24A9595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5DAA0-F007-4546-95DE-C1DD82E3F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BB61C-9FDB-CE4A-B1DC-B1778FC95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72042-1B48-7148-9DA1-61AC315AC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2F057-EE16-9D4C-A390-BCE28562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C688D-846F-6341-9C4E-A6992F75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4A3AF-AA3B-C448-8780-0F94DA37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3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AB26-B13D-FD4E-A231-5E8DD670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12732-2C5B-324D-9F26-67AC3BE85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00FEF-6959-3F4B-9966-A522311C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53B36-C75A-1D45-8287-AC7938BF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77DEB-8E54-534A-96F3-C6EDC354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72F79-F702-7344-B985-A252C458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04661-88E3-8B42-82EF-9A28D9E5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6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675D-5EB5-AD41-9438-43B11182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FE3EA-745F-1846-A8F0-BDB45F532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36CB4-BA63-724A-AA88-ED6032EA8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A7DA2-DDD8-E44D-A02D-E7A42AC2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1E2DA-51F0-954A-B05F-EBA4D883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29CC-17FF-6649-9D25-6150719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8D69-A0AA-3B42-B03E-E4CC1E54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5A68D-59AE-0F4B-B54B-33C38917D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BBF9F-939A-5E4B-A8B7-827333BC7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65DE-5017-DF47-ADEC-D4C712AF8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4CD6E-523F-A942-BF77-CED3408A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70E4C-3EEA-0D44-8016-14423C42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228CE-0539-704E-9366-C46D270B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AD75-6492-754B-8F62-3B86C1B2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DFB7E-4C68-CD40-8925-9A29AA6F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D7869-2DE9-CD4D-BA9F-5E20EE19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28238-5ED0-3542-9CBD-0B69C8F39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4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CC317-875F-CE42-8233-A3D223726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2" y="590062"/>
            <a:ext cx="5517822" cy="2838938"/>
          </a:xfrm>
        </p:spPr>
        <p:txBody>
          <a:bodyPr>
            <a:normAutofit/>
          </a:bodyPr>
          <a:lstStyle/>
          <a:p>
            <a:pPr algn="l"/>
            <a:r>
              <a:rPr lang="en-US" sz="5600">
                <a:solidFill>
                  <a:srgbClr val="FFFFFF"/>
                </a:solidFill>
              </a:rPr>
              <a:t>Stroke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FF12-9D8D-1647-B140-B1D102C19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r>
              <a:rPr lang="en-US" sz="1700" dirty="0">
                <a:solidFill>
                  <a:srgbClr val="FFFFFF"/>
                </a:solidFill>
              </a:rPr>
              <a:t>By: Amanda Matheu, Brittany Minor, Yewande Taiwo</a:t>
            </a:r>
          </a:p>
          <a:p>
            <a:pPr algn="r"/>
            <a:endParaRPr lang="en-US" sz="1700" dirty="0">
              <a:solidFill>
                <a:srgbClr val="FFFFFF"/>
              </a:solidFill>
            </a:endParaRPr>
          </a:p>
          <a:p>
            <a:pPr algn="r"/>
            <a:r>
              <a:rPr lang="en-US" sz="1700" dirty="0">
                <a:solidFill>
                  <a:srgbClr val="FFFFFF"/>
                </a:solidFill>
              </a:rPr>
              <a:t>August 11, 2021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6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75E4CE6A-C2B4-4A15-A7A6-539EAB227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105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D562C-9893-2943-9C54-56496C75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Machine Learning 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02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DD9F1-4559-884B-966E-DD2753EB8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92"/>
            <a:ext cx="4795157" cy="5413248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2EBC-0478-B240-A76D-47F99513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50" y="621792"/>
            <a:ext cx="4832349" cy="5413248"/>
          </a:xfrm>
        </p:spPr>
        <p:txBody>
          <a:bodyPr anchor="ctr">
            <a:normAutofit/>
          </a:bodyPr>
          <a:lstStyle/>
          <a:p>
            <a:r>
              <a:rPr lang="en-US" sz="2400"/>
              <a:t>All resampling methods performed better than no resampling at all.</a:t>
            </a:r>
          </a:p>
          <a:p>
            <a:r>
              <a:rPr lang="en-US" sz="2400"/>
              <a:t>SMOTEEN outperformed a random oversampling, clustered centroid reduction strategy</a:t>
            </a:r>
          </a:p>
          <a:p>
            <a:r>
              <a:rPr lang="en-US" sz="2400"/>
              <a:t>GridSearchCV to find best parameters</a:t>
            </a:r>
          </a:p>
          <a:p>
            <a:r>
              <a:rPr lang="en-US" sz="2400"/>
              <a:t>Scoring with recall 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4816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9E11F-2206-284F-AECB-363B129C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294" y="464803"/>
            <a:ext cx="7838472" cy="3184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86047-3C40-CE40-8521-FF72DA3F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0" y="4154952"/>
            <a:ext cx="7335520" cy="223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FA8D5-33EC-A14C-9489-A1D76423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39864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652CA-1B3F-FD4C-B472-EFFF7B115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F8422-1C4A-114D-922E-70ED9F20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95477"/>
            <a:ext cx="7188199" cy="38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03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F7A34-F2B9-BC4A-AB35-FBBA41CE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E0544-7F91-A543-87B1-9D02904C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20" y="995335"/>
            <a:ext cx="8576794" cy="48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7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CBC9C-8D47-B64D-9718-16B8258CF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8600" y="1225550"/>
            <a:ext cx="7315200" cy="3870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7E0709-78A1-6B42-98DE-A96817FB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07" y="5434012"/>
            <a:ext cx="8904593" cy="585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C7704-E3BE-4F4E-9C22-F2CBC3E7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50DE5-4598-C04D-83D1-C0B23D876DC8}"/>
              </a:ext>
            </a:extLst>
          </p:cNvPr>
          <p:cNvSpPr txBox="1"/>
          <p:nvPr/>
        </p:nvSpPr>
        <p:spPr>
          <a:xfrm>
            <a:off x="4038600" y="518081"/>
            <a:ext cx="519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performer with random oversampling</a:t>
            </a:r>
          </a:p>
        </p:txBody>
      </p:sp>
    </p:spTree>
    <p:extLst>
      <p:ext uri="{BB962C8B-B14F-4D97-AF65-F5344CB8AC3E}">
        <p14:creationId xmlns:p14="http://schemas.microsoft.com/office/powerpoint/2010/main" val="1185786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A37DB-25A3-174F-998E-26DB15E1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73" y="878598"/>
            <a:ext cx="4903918" cy="2476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8C4903-180E-BA4E-8137-EAC72E52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" y="1130447"/>
            <a:ext cx="7109114" cy="19727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C117A00-E1E3-4C50-9444-14FB2BC77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33674"/>
            <a:ext cx="12192000" cy="2624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3900D-85F0-C644-8ED4-2578765D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4428318"/>
            <a:ext cx="8508512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Random Forest, cont.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08171" y="4821439"/>
            <a:ext cx="1128382" cy="847206"/>
            <a:chOff x="8183879" y="1000124"/>
            <a:chExt cx="1562267" cy="1172973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008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508CA-7FFE-9E42-852D-F166168F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SVM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CAC482-50EB-6446-8DD4-B4D01845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0059"/>
            <a:ext cx="12188824" cy="3066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55D57F-6C65-4D43-B6CC-F542A6BD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3852"/>
            <a:ext cx="12192000" cy="16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81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055BB-4802-6948-8514-ACCD2D88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02" y="3878529"/>
            <a:ext cx="3763659" cy="2525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6D91AF-EAA3-2B43-A049-1A6904FD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774" y="3878529"/>
            <a:ext cx="4028313" cy="2555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2BFE23-CBBC-8843-984C-C89D82090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184" y="454025"/>
            <a:ext cx="7262736" cy="2830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6A5C7A-CC26-9F45-BCEE-989BAB61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D634A-A919-A945-ADC1-20B1F7792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784" y="2829942"/>
            <a:ext cx="5092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47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8ED24-1898-AC48-B153-6E096B207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Neural Network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04A87CA-A1D2-664C-A5AE-74FDF340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584265"/>
            <a:ext cx="5455917" cy="36827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DBDD68A-678C-2243-8C6A-A80A6C746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08" y="2912533"/>
            <a:ext cx="5806492" cy="27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9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40698-DE99-4842-8172-7BC399C2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Dataset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D4B7A-E370-3D49-92B0-84F5E5FD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5" y="1938729"/>
            <a:ext cx="10166142" cy="269402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A38D0F-0842-2C47-9304-4C6421E81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057" y="4797974"/>
            <a:ext cx="9155677" cy="20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5DCD2-68FE-E744-B6E6-42A32CF2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rgbClr val="FFFFFF"/>
                </a:solidFill>
              </a:rPr>
              <a:t>Model Conclusions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102DFA-C639-6C46-B880-F70D5F61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SVM: best model performance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Highest balanced accuracy: 76%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Logistic/Random Forest model score: 84%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High recall tradeoff was a higher false positive rate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Use case for these models would be to identify participants/patients who would be at a higher risk for stroke.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best performing models were the Logistic Regression, SVM, and Random Forest Classifier models.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Using these models, one might be able to quantify risk factors in order to reduce stroke </a:t>
            </a:r>
          </a:p>
          <a:p>
            <a:pPr lvl="1"/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Risk factor modification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74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5E81-C541-D446-ADF8-E37481E6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27973-6E1C-6040-8755-BA409B00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09" y="1468623"/>
            <a:ext cx="7907157" cy="50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5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96CB-A4A1-A943-8CF1-38F57A68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42" y="24937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7615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3D20-B7DD-7041-9ECF-B548E9E4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625ED8-D1A5-7749-A77E-5BEEC9A3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35928"/>
            <a:ext cx="6780700" cy="49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1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980E89-969B-B749-B726-E4BD28C5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34" y="612394"/>
            <a:ext cx="4210104" cy="2784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C3319-18F2-FE43-AB18-35A277D09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82" y="687978"/>
            <a:ext cx="4095838" cy="2709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DAC4D-940A-D04E-A65A-081066EAD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698" y="3455987"/>
            <a:ext cx="4210104" cy="2784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33EC5-C776-0A4E-A600-3B4402BE5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275" y="3455988"/>
            <a:ext cx="4210104" cy="2784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86F67-C987-2140-80B7-DBF81729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Frequencies</a:t>
            </a:r>
          </a:p>
        </p:txBody>
      </p:sp>
    </p:spTree>
    <p:extLst>
      <p:ext uri="{BB962C8B-B14F-4D97-AF65-F5344CB8AC3E}">
        <p14:creationId xmlns:p14="http://schemas.microsoft.com/office/powerpoint/2010/main" val="170036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9CB96-6593-8447-BB74-D80C9CAF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85" y="2023110"/>
            <a:ext cx="3306492" cy="29383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Cardiovascular Trends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6B55C-C202-9846-8578-218B69C9A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251" y="909352"/>
            <a:ext cx="3703320" cy="2471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ED2B7-E570-634E-9980-282F6A0CB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572" y="909352"/>
            <a:ext cx="3703320" cy="2471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A6C5E-F8CF-CA4C-9A31-460404912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251" y="3590863"/>
            <a:ext cx="3703320" cy="2471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6C08A-C205-4845-A3CB-E85F73BE6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998" y="3590862"/>
            <a:ext cx="3703320" cy="24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2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22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2AE53-11BB-6345-B6CB-AF0A22FC6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6DCD4-1034-594E-B9EA-304AA793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-211350"/>
            <a:ext cx="6891867" cy="68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5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DDC57-6242-0F4D-AE77-AE5ECB6C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1E9C-6A06-8541-9AAB-09455FCD4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Preprocessing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Removing outliers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Age under 25 were cut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One gender listed as “Other”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Deal with BMI null variables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Encoding: LabelEncoder and One-hot Encoding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Normalizing or scaling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Over and under-sampling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SMOTEEN, Cluster Centroids, Random oversampling 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Models used: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Logistic Regression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Random Forest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Neural Network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Support Vector Machine (SVM) 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5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45C0A-E812-C94A-B976-F2FC2F29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rgbClr val="FFFFFF"/>
                </a:solidFill>
              </a:rPr>
              <a:t>Pre-Processing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D513-8DAF-8B45-935D-53445B21D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Cut out 1237 patients that had an age under 25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More non-stroke victims than stroke victims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135 patients with no stroke had missing BMI</a:t>
            </a:r>
          </a:p>
          <a:p>
            <a:pPr lvl="2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Deleted these patients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39 were missing BMIs and were stroke victims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6.6% of outcomes were stroke after preprocessing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Fill in null BMIs by averaging BMIs for each age range for only stroke victims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Studies show that higher BMI correlated with increased chances of stroke</a:t>
            </a:r>
          </a:p>
          <a:p>
            <a:pPr lvl="2"/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Stroke victims had a higher BMI than non-stroke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57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19E00-C394-5143-9886-C4178964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Lasso Method for Feature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A2F898-BC29-3B4F-80E2-26E70A41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0" y="2133415"/>
            <a:ext cx="5555263" cy="44442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27BD58D-E288-7E40-83A9-95272AC80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2802501"/>
            <a:ext cx="5455917" cy="32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74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542</Words>
  <Application>Microsoft Macintosh PowerPoint</Application>
  <PresentationFormat>Widescreen</PresentationFormat>
  <Paragraphs>81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</vt:lpstr>
      <vt:lpstr>Calibri</vt:lpstr>
      <vt:lpstr>Calibri Light</vt:lpstr>
      <vt:lpstr>Office Theme</vt:lpstr>
      <vt:lpstr>Stroke Prediction</vt:lpstr>
      <vt:lpstr>Dataset</vt:lpstr>
      <vt:lpstr>Dataset</vt:lpstr>
      <vt:lpstr>Frequencies</vt:lpstr>
      <vt:lpstr>Cardiovascular Trends</vt:lpstr>
      <vt:lpstr>Correlation Map</vt:lpstr>
      <vt:lpstr>Steps</vt:lpstr>
      <vt:lpstr>Pre-Processing</vt:lpstr>
      <vt:lpstr>Lasso Method for Feature Selection</vt:lpstr>
      <vt:lpstr>Machine Learning Models</vt:lpstr>
      <vt:lpstr>Logistic Regression</vt:lpstr>
      <vt:lpstr>Logistic Regression</vt:lpstr>
      <vt:lpstr>Logistic Regression</vt:lpstr>
      <vt:lpstr>Random Forest</vt:lpstr>
      <vt:lpstr>Random Forest</vt:lpstr>
      <vt:lpstr>Random Forest, cont.</vt:lpstr>
      <vt:lpstr>SVM</vt:lpstr>
      <vt:lpstr>SVM</vt:lpstr>
      <vt:lpstr>Neural Network</vt:lpstr>
      <vt:lpstr>Model Conclusions</vt:lpstr>
      <vt:lpstr>ETL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</dc:title>
  <dc:creator>Edward Taiwo</dc:creator>
  <cp:lastModifiedBy>Edward Taiwo</cp:lastModifiedBy>
  <cp:revision>74</cp:revision>
  <dcterms:created xsi:type="dcterms:W3CDTF">2021-08-08T20:20:20Z</dcterms:created>
  <dcterms:modified xsi:type="dcterms:W3CDTF">2021-08-11T01:40:03Z</dcterms:modified>
</cp:coreProperties>
</file>